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57" d="100"/>
          <a:sy n="57" d="100"/>
        </p:scale>
        <p:origin x="82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gif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Textual Inversion</a:t>
            </a:r>
            <a:r>
              <a:rPr lang="en-US" altLang="zh-TW" dirty="0"/>
              <a:t> </a:t>
            </a:r>
            <a:r>
              <a:rPr lang="zh-TW" altLang="en-US" dirty="0"/>
              <a:t>是一種方法，用來讓文字</a:t>
            </a:r>
            <a:r>
              <a:rPr lang="en-US" altLang="zh-TW" dirty="0"/>
              <a:t>-to-image </a:t>
            </a:r>
            <a:r>
              <a:rPr lang="zh-TW" altLang="en-US" dirty="0"/>
              <a:t>模型如 </a:t>
            </a:r>
            <a:r>
              <a:rPr lang="en-US" altLang="zh-TW" dirty="0"/>
              <a:t>Stable Diffusion</a:t>
            </a:r>
            <a:r>
              <a:rPr lang="zh-TW" altLang="en-US" dirty="0"/>
              <a:t>學會新的概念</a:t>
            </a:r>
            <a:endParaRPr lang="en-US" altLang="zh-TW" dirty="0"/>
          </a:p>
          <a:p>
            <a:r>
              <a:rPr lang="en-US" altLang="zh-TW" dirty="0"/>
              <a:t>Interpolated Text Embeddings</a:t>
            </a:r>
            <a:r>
              <a:rPr lang="zh-TW" altLang="en-US" dirty="0"/>
              <a:t>是將新定義的 </a:t>
            </a:r>
            <a:r>
              <a:rPr lang="en-US" altLang="zh-TW" dirty="0"/>
              <a:t>token </a:t>
            </a:r>
            <a:r>
              <a:rPr lang="zh-TW" altLang="en-US" dirty="0"/>
              <a:t>的</a:t>
            </a:r>
            <a:r>
              <a:rPr lang="en-US" altLang="zh-TW" dirty="0"/>
              <a:t>embedding</a:t>
            </a:r>
            <a:r>
              <a:rPr lang="zh-TW" altLang="en-US" dirty="0"/>
              <a:t>會在原有語言嵌入空間中進行插值，以捕捉你想要教模型的新概念。</a:t>
            </a:r>
            <a:endParaRPr lang="en-US" altLang="zh-TW" dirty="0"/>
          </a:p>
          <a:p>
            <a:r>
              <a:rPr lang="en-US" altLang="zh-TW" sz="1200" dirty="0"/>
              <a:t>Initial Encoding: The text prompt is encoded as usual(</a:t>
            </a:r>
            <a:r>
              <a:rPr lang="zh-TW" altLang="en-US" sz="1200" dirty="0"/>
              <a:t>照著念</a:t>
            </a:r>
            <a:r>
              <a:rPr lang="en-US" altLang="zh-TW" sz="1200" dirty="0"/>
              <a:t>)</a:t>
            </a:r>
          </a:p>
          <a:p>
            <a:r>
              <a:rPr lang="en-US" altLang="zh-TW" sz="1200" dirty="0"/>
              <a:t>The prompt embedding is fine-tuned</a:t>
            </a:r>
          </a:p>
          <a:p>
            <a:r>
              <a:rPr lang="en-US" altLang="zh-TW" dirty="0"/>
              <a:t>LDM</a:t>
            </a:r>
            <a:r>
              <a:rPr lang="zh-TW" altLang="en-US" dirty="0"/>
              <a:t>在訓練過程中，會對圖片加不同程度的噪聲。</a:t>
            </a:r>
          </a:p>
          <a:p>
            <a:r>
              <a:rPr lang="zh-TW" altLang="en-US" dirty="0"/>
              <a:t>然後訓練 </a:t>
            </a:r>
            <a:r>
              <a:rPr lang="en-US" altLang="zh-TW" dirty="0"/>
              <a:t>U-Net </a:t>
            </a:r>
            <a:r>
              <a:rPr lang="zh-TW" altLang="en-US" dirty="0"/>
              <a:t>去噪回原始圖片，這個去噪過程是條件生成的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>
                <a:latin typeface="+mj-ea"/>
                <a:ea typeface="+mj-ea"/>
              </a:rPr>
              <a:t>使用 正向與反向</a:t>
            </a:r>
            <a:r>
              <a:rPr lang="en-US" altLang="zh-TW" b="0" dirty="0">
                <a:latin typeface="+mj-ea"/>
                <a:ea typeface="+mj-ea"/>
              </a:rPr>
              <a:t>prompt </a:t>
            </a:r>
            <a:r>
              <a:rPr lang="zh-TW" altLang="en-US" b="0" dirty="0">
                <a:latin typeface="+mj-ea"/>
                <a:ea typeface="+mj-ea"/>
              </a:rPr>
              <a:t>來同時引導生成模型，有助於更精準地控制生成結果，提升效果。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正向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high quality, 4K, natural lighting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反向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blurry, distorted face, bad anatomy, extra limbs, low-res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在訓練時，不只是優化某一個 </a:t>
            </a:r>
            <a:r>
              <a:rPr lang="en-US" altLang="zh-TW" b="0" dirty="0"/>
              <a:t>token(</a:t>
            </a:r>
            <a:r>
              <a:rPr lang="zh-TW" altLang="en-US" b="0" dirty="0"/>
              <a:t>如 </a:t>
            </a:r>
            <a:r>
              <a:rPr lang="en-US" altLang="zh-TW" b="0" dirty="0"/>
              <a:t>4K)</a:t>
            </a:r>
            <a:r>
              <a:rPr lang="zh-TW" altLang="en-US" b="0" dirty="0"/>
              <a:t>的嵌入向量，而是選擇優化整個 </a:t>
            </a:r>
            <a:r>
              <a:rPr lang="en-US" altLang="zh-TW" b="0" dirty="0"/>
              <a:t>prompt </a:t>
            </a:r>
            <a:r>
              <a:rPr lang="zh-TW" altLang="en-US" b="0" dirty="0"/>
              <a:t>的 </a:t>
            </a:r>
            <a:r>
              <a:rPr lang="en-US" altLang="zh-TW" b="0" dirty="0"/>
              <a:t>embedding </a:t>
            </a:r>
            <a:r>
              <a:rPr lang="zh-TW" altLang="en-US" b="0" dirty="0"/>
              <a:t>向量組合。</a:t>
            </a:r>
            <a:endParaRPr lang="en-US" altLang="zh-TW" b="0" dirty="0"/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若目標圖像具有 複雜的構圖或風格特徵</a:t>
            </a:r>
            <a:r>
              <a:rPr lang="en-US" altLang="zh-TW" b="0" dirty="0"/>
              <a:t>(</a:t>
            </a:r>
            <a:r>
              <a:rPr lang="zh-TW" altLang="en-US" b="0" dirty="0"/>
              <a:t>如油畫筆觸、建築場景、科幻世界觀</a:t>
            </a:r>
            <a:r>
              <a:rPr lang="en-US" altLang="zh-TW" b="0" dirty="0"/>
              <a:t>)</a:t>
            </a:r>
            <a:r>
              <a:rPr lang="zh-TW" altLang="en-US" b="0" dirty="0"/>
              <a:t>，可能需要訓練更多</a:t>
            </a:r>
            <a:r>
              <a:rPr lang="en-US" altLang="zh-TW" b="0" dirty="0"/>
              <a:t>iterations</a:t>
            </a:r>
            <a:r>
              <a:rPr lang="zh-TW" altLang="en-US" b="0" dirty="0"/>
              <a:t>來讓模型學會這些特徵。</a:t>
            </a:r>
            <a:endParaRPr lang="en-US" altLang="zh-TW" b="0" dirty="0">
              <a:latin typeface="+mj-ea"/>
              <a:ea typeface="+mj-ea"/>
            </a:endParaRP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是一張有雜訊的圖片，透過中間一個預測器就是</a:t>
            </a:r>
            <a:r>
              <a:rPr lang="en-US" altLang="zh-TW" dirty="0"/>
              <a:t>diffusion model</a:t>
            </a:r>
            <a:r>
              <a:rPr lang="zh-TW" altLang="en-US" dirty="0"/>
              <a:t>，訓練這個</a:t>
            </a:r>
            <a:r>
              <a:rPr lang="en-US" altLang="zh-TW" dirty="0"/>
              <a:t>model</a:t>
            </a:r>
            <a:r>
              <a:rPr lang="zh-TW" altLang="en-US" dirty="0"/>
              <a:t>讓他可以將原本含有噪音的圖去噪音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 dirty="0"/>
              <a:t>latent diffusion model</a:t>
            </a:r>
          </a:p>
          <a:p>
            <a:r>
              <a:rPr lang="zh-TW" altLang="en-US" dirty="0"/>
              <a:t>使用兩張不同風格或類別的照片</a:t>
            </a:r>
            <a:r>
              <a:rPr lang="en-US" altLang="zh-TW" dirty="0"/>
              <a:t>parent1 </a:t>
            </a:r>
            <a:r>
              <a:rPr lang="zh-TW" altLang="en-US" dirty="0"/>
              <a:t>和 </a:t>
            </a:r>
            <a:r>
              <a:rPr lang="en-US" altLang="zh-TW" dirty="0"/>
              <a:t>parent2</a:t>
            </a:r>
            <a:r>
              <a:rPr lang="zh-TW" altLang="en-US" dirty="0"/>
              <a:t>，分別經過編碼器轉換成潛在向量 </a:t>
            </a:r>
            <a:r>
              <a:rPr lang="en-US" altLang="zh-TW" dirty="0"/>
              <a:t>z₁ </a:t>
            </a:r>
            <a:r>
              <a:rPr lang="zh-TW" altLang="en-US" dirty="0"/>
              <a:t>和 </a:t>
            </a:r>
            <a:r>
              <a:rPr lang="en-US" altLang="zh-TW" dirty="0"/>
              <a:t>z₂</a:t>
            </a:r>
            <a:r>
              <a:rPr lang="zh-TW" altLang="en-US" dirty="0"/>
              <a:t>。</a:t>
            </a:r>
            <a:br>
              <a:rPr lang="zh-TW" altLang="en-US" dirty="0"/>
            </a:br>
            <a:r>
              <a:rPr lang="zh-TW" altLang="en-US" dirty="0"/>
              <a:t>若進行線性插值</a:t>
            </a:r>
            <a:endParaRPr lang="en-US" altLang="zh-TW" dirty="0"/>
          </a:p>
          <a:p>
            <a:r>
              <a:rPr lang="zh-TW" altLang="en-US" dirty="0"/>
              <a:t>文字以及</a:t>
            </a:r>
            <a:r>
              <a:rPr lang="en-US" altLang="zh-TW" dirty="0"/>
              <a:t>pose</a:t>
            </a:r>
            <a:r>
              <a:rPr lang="zh-TW" altLang="en-US" dirty="0"/>
              <a:t>都是一樣處理</a:t>
            </a:r>
            <a:endParaRPr lang="en-US" altLang="zh-TW" dirty="0"/>
          </a:p>
          <a:p>
            <a:r>
              <a:rPr lang="zh-TW" altLang="en-US" dirty="0"/>
              <a:t>最終進到</a:t>
            </a:r>
            <a:r>
              <a:rPr lang="en-US" altLang="zh-TW" dirty="0"/>
              <a:t>diffusion </a:t>
            </a:r>
            <a:r>
              <a:rPr lang="zh-TW" altLang="en-US" dirty="0"/>
              <a:t>利用</a:t>
            </a:r>
            <a:r>
              <a:rPr lang="en-US" altLang="zh-TW" dirty="0"/>
              <a:t>CLIP RANK</a:t>
            </a:r>
            <a:r>
              <a:rPr lang="zh-TW" altLang="en-US" dirty="0"/>
              <a:t>取得最佳成果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NOISE schedule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進行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其中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&lt;25%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時會太像原圖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&gt;65%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時離原圖偏差太巨大  所以選擇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25%-65%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Novel </a:t>
            </a: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 smtClean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xmlns="" id="{ABEBEFDE-E0C6-4B99-9012-0B793B899483}"/>
              </a:ext>
            </a:extLst>
          </p:cNvPr>
          <p:cNvCxnSpPr/>
          <p:nvPr/>
        </p:nvCxnSpPr>
        <p:spPr>
          <a:xfrm>
            <a:off x="2878282" y="2078182"/>
            <a:ext cx="6234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標題 1">
            <a:extLst>
              <a:ext uri="{FF2B5EF4-FFF2-40B4-BE49-F238E27FC236}">
                <a16:creationId xmlns:a16="http://schemas.microsoft.com/office/drawing/2014/main" xmlns="" id="{1BEB6DD6-A645-46D9-B82F-BFDC14806FEC}"/>
              </a:ext>
            </a:extLst>
          </p:cNvPr>
          <p:cNvSpPr txBox="1">
            <a:spLocks/>
          </p:cNvSpPr>
          <p:nvPr/>
        </p:nvSpPr>
        <p:spPr>
          <a:xfrm>
            <a:off x="1028206" y="1731472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images are input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(feature)</a:t>
            </a:r>
            <a:endParaRPr lang="zh-TW" altLang="en-US" sz="1800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xmlns="" id="{FCE28756-C28E-4788-899E-02EB706140DA}"/>
              </a:ext>
            </a:extLst>
          </p:cNvPr>
          <p:cNvSpPr txBox="1">
            <a:spLocks/>
          </p:cNvSpPr>
          <p:nvPr/>
        </p:nvSpPr>
        <p:spPr>
          <a:xfrm>
            <a:off x="5236029" y="3408218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are texts vector</a:t>
            </a: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xmlns="" id="{849E92BA-D779-45F5-8960-5B14AE84B493}"/>
              </a:ext>
            </a:extLst>
          </p:cNvPr>
          <p:cNvSpPr txBox="1">
            <a:spLocks/>
          </p:cNvSpPr>
          <p:nvPr/>
        </p:nvSpPr>
        <p:spPr>
          <a:xfrm>
            <a:off x="8363197" y="3408218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are pose</a:t>
            </a:r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xmlns="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xmlns="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xmlns="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xmlns="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xmlns="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2889</TotalTime>
  <Words>1271</Words>
  <Application>Microsoft Office PowerPoint</Application>
  <PresentationFormat>寬螢幕</PresentationFormat>
  <Paragraphs>195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3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pc02</cp:lastModifiedBy>
  <cp:revision>164</cp:revision>
  <dcterms:created xsi:type="dcterms:W3CDTF">2023-03-04T07:12:03Z</dcterms:created>
  <dcterms:modified xsi:type="dcterms:W3CDTF">2025-10-12T08:24:28Z</dcterms:modified>
</cp:coreProperties>
</file>